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2"/>
  </p:notesMasterIdLst>
  <p:handoutMasterIdLst>
    <p:handoutMasterId r:id="rId13"/>
  </p:handoutMasterIdLst>
  <p:sldIdLst>
    <p:sldId id="547" r:id="rId2"/>
    <p:sldId id="550" r:id="rId3"/>
    <p:sldId id="700" r:id="rId4"/>
    <p:sldId id="764" r:id="rId5"/>
    <p:sldId id="558" r:id="rId6"/>
    <p:sldId id="765" r:id="rId7"/>
    <p:sldId id="562" r:id="rId8"/>
    <p:sldId id="554" r:id="rId9"/>
    <p:sldId id="552" r:id="rId10"/>
    <p:sldId id="553" r:id="rId1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FF7F7F"/>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87" d="100"/>
          <a:sy n="87" d="100"/>
        </p:scale>
        <p:origin x="-39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2020-08-14</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8/14/2020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Section 1 summary</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Section 1 summary</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870"/>
    </mc:Choice>
    <mc:Fallback>
      <p:transition spd="slow" advTm="1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976"/>
    </mc:Choice>
    <mc:Fallback>
      <p:transition spd="slow" advTm="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US" dirty="0" smtClean="0"/>
              <a:t>Review what has been covere</a:t>
            </a:r>
            <a:r>
              <a:rPr lang="en-US" dirty="0" smtClean="0"/>
              <a:t>d in this topic</a:t>
            </a:r>
          </a:p>
          <a:p>
            <a:pPr lvl="1"/>
            <a:r>
              <a:rPr lang="en-US" dirty="0" smtClean="0"/>
              <a:t>Look ahead to the next topics</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8555"/>
    </mc:Choice>
    <mc:Fallback>
      <p:transition spd="slow" advTm="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Review</a:t>
            </a:r>
            <a:endParaRPr lang="en-CA" dirty="0"/>
          </a:p>
        </p:txBody>
      </p:sp>
      <p:sp>
        <p:nvSpPr>
          <p:cNvPr id="3" name="Content Placeholder 2"/>
          <p:cNvSpPr>
            <a:spLocks noGrp="1"/>
          </p:cNvSpPr>
          <p:nvPr>
            <p:ph idx="1"/>
          </p:nvPr>
        </p:nvSpPr>
        <p:spPr/>
        <p:txBody>
          <a:bodyPr/>
          <a:lstStyle/>
          <a:p>
            <a:pPr algn="l"/>
            <a:r>
              <a:rPr lang="en-US" dirty="0" smtClean="0"/>
              <a:t>Up to this point, we have</a:t>
            </a:r>
          </a:p>
          <a:p>
            <a:pPr lvl="1"/>
            <a:r>
              <a:rPr lang="en-US" dirty="0" smtClean="0"/>
              <a:t>Seen the basics of programming, including</a:t>
            </a:r>
          </a:p>
          <a:p>
            <a:pPr lvl="2"/>
            <a:r>
              <a:rPr lang="en-US" dirty="0" smtClean="0"/>
              <a:t>Literal data and types</a:t>
            </a:r>
          </a:p>
          <a:p>
            <a:pPr lvl="3"/>
            <a:r>
              <a:rPr lang="en-US" dirty="0" smtClean="0"/>
              <a:t>Integer, floating-point, character and Boolean types</a:t>
            </a:r>
            <a:endParaRPr lang="en-US" dirty="0" smtClean="0"/>
          </a:p>
          <a:p>
            <a:pPr lvl="2"/>
            <a:r>
              <a:rPr lang="en-US" dirty="0" smtClean="0"/>
              <a:t>Identifiers</a:t>
            </a:r>
          </a:p>
          <a:p>
            <a:pPr lvl="2"/>
            <a:r>
              <a:rPr lang="en-US" dirty="0" smtClean="0"/>
              <a:t>Local variables and arrays</a:t>
            </a:r>
          </a:p>
          <a:p>
            <a:pPr lvl="2"/>
            <a:r>
              <a:rPr lang="en-US" dirty="0" smtClean="0"/>
              <a:t>Arithmetic and logical operators</a:t>
            </a:r>
          </a:p>
          <a:p>
            <a:pPr lvl="2"/>
            <a:r>
              <a:rPr lang="en-US" dirty="0" smtClean="0"/>
              <a:t>Assignment and auto-assignment operators</a:t>
            </a:r>
          </a:p>
          <a:p>
            <a:pPr lvl="2"/>
            <a:r>
              <a:rPr lang="en-US" dirty="0" smtClean="0"/>
              <a:t>Conditional and looping statements</a:t>
            </a:r>
          </a:p>
          <a:p>
            <a:pPr lvl="3"/>
            <a:r>
              <a:rPr lang="en-US" dirty="0" smtClean="0"/>
              <a:t>For loops and while loops</a:t>
            </a:r>
          </a:p>
          <a:p>
            <a:pPr lvl="2"/>
            <a:r>
              <a:rPr lang="en-US" dirty="0" smtClean="0"/>
              <a:t>Functions, parameters and return values</a:t>
            </a:r>
          </a:p>
          <a:p>
            <a:pPr lvl="2"/>
            <a:r>
              <a:rPr lang="en-US" dirty="0" smtClean="0"/>
              <a:t>Libraries</a:t>
            </a:r>
            <a:endParaRPr lang="en-US" dirty="0" smtClean="0"/>
          </a:p>
          <a:p>
            <a:pPr lvl="2"/>
            <a:r>
              <a:rPr lang="en-US" dirty="0" smtClean="0"/>
              <a:t>Binary and hexadecimal representations of numbers</a:t>
            </a:r>
          </a:p>
          <a:p>
            <a:pPr lvl="2"/>
            <a:r>
              <a:rPr lang="en-US" dirty="0" smtClean="0"/>
              <a:t>Bitwise and bit-shift operators</a:t>
            </a:r>
          </a:p>
          <a:p>
            <a:pPr lvl="2"/>
            <a:r>
              <a:rPr lang="en-US" dirty="0" smtClean="0"/>
              <a:t>Pass-by-value and pass-by-reference</a:t>
            </a:r>
            <a:endParaRPr lang="en-US" dirty="0" smtClean="0"/>
          </a:p>
          <a:p>
            <a:pPr lvl="2"/>
            <a:r>
              <a:rPr lang="en-US" dirty="0" smtClean="0"/>
              <a:t>The </a:t>
            </a:r>
            <a:r>
              <a:rPr lang="en-US" dirty="0" err="1" smtClean="0">
                <a:latin typeface="Consolas" panose="020B0609020204030204" pitchFamily="49" charset="0"/>
              </a:rPr>
              <a:t>const</a:t>
            </a:r>
            <a:r>
              <a:rPr lang="en-US" dirty="0" smtClean="0"/>
              <a:t> keyword</a:t>
            </a: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8286169"/>
      </p:ext>
    </p:extLst>
  </p:cSld>
  <p:clrMapOvr>
    <a:masterClrMapping/>
  </p:clrMapOvr>
  <mc:AlternateContent xmlns:mc="http://schemas.openxmlformats.org/markup-compatibility/2006">
    <mc:Choice xmlns:p14="http://schemas.microsoft.com/office/powerpoint/2010/main" Requires="p14">
      <p:transition spd="slow" p14:dur="2000" advTm="108609"/>
    </mc:Choice>
    <mc:Fallback>
      <p:transition spd="slow" advTm="10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Review</a:t>
            </a:r>
            <a:endParaRPr lang="en-CA" dirty="0"/>
          </a:p>
        </p:txBody>
      </p:sp>
      <p:sp>
        <p:nvSpPr>
          <p:cNvPr id="3" name="Content Placeholder 2"/>
          <p:cNvSpPr>
            <a:spLocks noGrp="1"/>
          </p:cNvSpPr>
          <p:nvPr>
            <p:ph idx="1"/>
          </p:nvPr>
        </p:nvSpPr>
        <p:spPr/>
        <p:txBody>
          <a:bodyPr/>
          <a:lstStyle/>
          <a:p>
            <a:pPr algn="l"/>
            <a:r>
              <a:rPr lang="en-US" dirty="0" smtClean="0"/>
              <a:t>We have also seen a few additiona</a:t>
            </a:r>
            <a:r>
              <a:rPr lang="en-US" dirty="0" smtClean="0"/>
              <a:t>l topics:</a:t>
            </a:r>
            <a:endParaRPr lang="en-US" dirty="0" smtClean="0"/>
          </a:p>
          <a:p>
            <a:pPr lvl="1"/>
            <a:r>
              <a:rPr lang="en-US" dirty="0" smtClean="0"/>
              <a:t>The structured programming theorem</a:t>
            </a:r>
          </a:p>
          <a:p>
            <a:pPr lvl="1"/>
            <a:r>
              <a:rPr lang="en-US" dirty="0" smtClean="0"/>
              <a:t>Some basic programming and code-development strategies</a:t>
            </a:r>
          </a:p>
          <a:p>
            <a:pPr lvl="2"/>
            <a:r>
              <a:rPr lang="en-US" dirty="0" smtClean="0"/>
              <a:t>Assertions</a:t>
            </a:r>
          </a:p>
          <a:p>
            <a:pPr lvl="2"/>
            <a:r>
              <a:rPr lang="en-US" dirty="0" smtClean="0"/>
              <a:t>Code skeletons</a:t>
            </a:r>
          </a:p>
          <a:p>
            <a:pPr lvl="2"/>
            <a:r>
              <a:rPr lang="en-US" dirty="0" smtClean="0"/>
              <a:t>Tests</a:t>
            </a:r>
          </a:p>
          <a:p>
            <a:pPr lvl="2"/>
            <a:r>
              <a:rPr lang="en-US" dirty="0" smtClean="0"/>
              <a:t>Comments</a:t>
            </a:r>
          </a:p>
          <a:p>
            <a:pPr lvl="2"/>
            <a:r>
              <a:rPr lang="en-US" dirty="0" smtClean="0"/>
              <a:t>Logging</a:t>
            </a:r>
          </a:p>
          <a:p>
            <a:pPr lvl="2"/>
            <a:r>
              <a:rPr lang="en-US" dirty="0" smtClean="0"/>
              <a:t>Tracing</a:t>
            </a:r>
          </a:p>
          <a:p>
            <a:pPr lvl="1"/>
            <a:r>
              <a:rPr lang="en-US" dirty="0" smtClean="0"/>
              <a:t>The structure of memory, including</a:t>
            </a:r>
          </a:p>
          <a:p>
            <a:pPr lvl="2"/>
            <a:r>
              <a:rPr lang="en-US" dirty="0" smtClean="0"/>
              <a:t>The code segment</a:t>
            </a:r>
          </a:p>
          <a:p>
            <a:pPr lvl="2"/>
            <a:r>
              <a:rPr lang="en-US" dirty="0" smtClean="0"/>
              <a:t>The data segment</a:t>
            </a:r>
          </a:p>
          <a:p>
            <a:pPr lvl="2"/>
            <a:r>
              <a:rPr lang="en-US" dirty="0" smtClean="0"/>
              <a:t>The call stack</a:t>
            </a:r>
          </a:p>
          <a:p>
            <a:pPr lvl="1"/>
            <a:r>
              <a:rPr lang="en-US" dirty="0" smtClean="0"/>
              <a:t>The use of the call stack for function calls</a:t>
            </a:r>
          </a:p>
          <a:p>
            <a:pPr lvl="1"/>
            <a:r>
              <a:rPr lang="en-US" dirty="0" smtClean="0"/>
              <a:t>C-style strings</a:t>
            </a: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44582857"/>
      </p:ext>
    </p:extLst>
  </p:cSld>
  <p:clrMapOvr>
    <a:masterClrMapping/>
  </p:clrMapOvr>
  <mc:AlternateContent xmlns:mc="http://schemas.openxmlformats.org/markup-compatibility/2006">
    <mc:Choice xmlns:p14="http://schemas.microsoft.com/office/powerpoint/2010/main" Requires="p14">
      <p:transition spd="slow" p14:dur="2000" advTm="115674"/>
    </mc:Choice>
    <mc:Fallback>
      <p:transition spd="slow" advTm="11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Next topic</a:t>
            </a:r>
            <a:endParaRPr lang="en-CA" dirty="0"/>
          </a:p>
        </p:txBody>
      </p:sp>
      <p:sp>
        <p:nvSpPr>
          <p:cNvPr id="3" name="Content Placeholder 2"/>
          <p:cNvSpPr>
            <a:spLocks noGrp="1"/>
          </p:cNvSpPr>
          <p:nvPr>
            <p:ph idx="1"/>
          </p:nvPr>
        </p:nvSpPr>
        <p:spPr/>
        <p:txBody>
          <a:bodyPr/>
          <a:lstStyle/>
          <a:p>
            <a:r>
              <a:rPr lang="en-US" dirty="0" smtClean="0"/>
              <a:t>Now that we have discussed memory and addresses</a:t>
            </a:r>
            <a:endParaRPr lang="en-US" dirty="0" smtClean="0"/>
          </a:p>
          <a:p>
            <a:pPr lvl="1"/>
            <a:r>
              <a:rPr lang="en-US" dirty="0" smtClean="0"/>
              <a:t>Next we will look at storing addresses in variables</a:t>
            </a:r>
          </a:p>
          <a:p>
            <a:pPr lvl="2"/>
            <a:r>
              <a:rPr lang="en-US" dirty="0" smtClean="0"/>
              <a:t>Such local variables and parameters are called </a:t>
            </a:r>
            <a:r>
              <a:rPr lang="en-US" i="1" dirty="0" smtClean="0"/>
              <a:t>pointers</a:t>
            </a:r>
          </a:p>
          <a:p>
            <a:pPr lvl="1"/>
            <a:r>
              <a:rPr lang="en-US" dirty="0" smtClean="0"/>
              <a:t>The use of addresses in the dynamic allocation of memory</a:t>
            </a:r>
          </a:p>
          <a:p>
            <a:pPr lvl="2"/>
            <a:r>
              <a:rPr lang="en-US" dirty="0" smtClean="0"/>
              <a:t>Memory that exists outside the scope of a function</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65673"/>
    </mc:Choice>
    <mc:Fallback>
      <p:transition spd="slow" advTm="6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Subsequent topics</a:t>
            </a:r>
            <a:endParaRPr lang="en-CA" dirty="0"/>
          </a:p>
        </p:txBody>
      </p:sp>
      <p:sp>
        <p:nvSpPr>
          <p:cNvPr id="3" name="Content Placeholder 2"/>
          <p:cNvSpPr>
            <a:spLocks noGrp="1"/>
          </p:cNvSpPr>
          <p:nvPr>
            <p:ph idx="1"/>
          </p:nvPr>
        </p:nvSpPr>
        <p:spPr/>
        <p:txBody>
          <a:bodyPr/>
          <a:lstStyle/>
          <a:p>
            <a:r>
              <a:rPr lang="en-US" dirty="0" smtClean="0"/>
              <a:t>Following this, we will see algorithms, including</a:t>
            </a:r>
            <a:endParaRPr lang="en-US" dirty="0" smtClean="0"/>
          </a:p>
          <a:p>
            <a:pPr lvl="1"/>
            <a:r>
              <a:rPr lang="en-US" dirty="0" smtClean="0"/>
              <a:t>Describing </a:t>
            </a:r>
            <a:r>
              <a:rPr lang="en-US" i="1" dirty="0" smtClean="0"/>
              <a:t>sorted</a:t>
            </a:r>
            <a:r>
              <a:rPr lang="en-US" dirty="0"/>
              <a:t> </a:t>
            </a:r>
            <a:r>
              <a:rPr lang="en-US" dirty="0" smtClean="0"/>
              <a:t>arrays</a:t>
            </a:r>
            <a:endParaRPr lang="en-US" dirty="0" smtClean="0"/>
          </a:p>
          <a:p>
            <a:pPr lvl="1"/>
            <a:r>
              <a:rPr lang="en-US" dirty="0" smtClean="0"/>
              <a:t>Searching algorithms on sorted arrays</a:t>
            </a:r>
          </a:p>
          <a:p>
            <a:pPr lvl="1"/>
            <a:r>
              <a:rPr lang="en-US" dirty="0" smtClean="0"/>
              <a:t>Sorting algorithms</a:t>
            </a:r>
          </a:p>
          <a:p>
            <a:pPr lvl="1"/>
            <a:r>
              <a:rPr lang="en-US" dirty="0" smtClean="0"/>
              <a:t>Recursive algorithms</a:t>
            </a:r>
          </a:p>
          <a:p>
            <a:r>
              <a:rPr lang="en-US" dirty="0" smtClean="0"/>
              <a:t>Next we will investigate classes and their features</a:t>
            </a:r>
          </a:p>
          <a:p>
            <a:pPr lvl="1"/>
            <a:r>
              <a:rPr lang="en-US" dirty="0" smtClean="0"/>
              <a:t>We will focus on linked lists,</a:t>
            </a:r>
          </a:p>
          <a:p>
            <a:pPr marL="457200" lvl="1" indent="0">
              <a:buNone/>
            </a:pPr>
            <a:r>
              <a:rPr lang="en-US" dirty="0"/>
              <a:t>	</a:t>
            </a:r>
            <a:r>
              <a:rPr lang="en-US" dirty="0" smtClean="0"/>
              <a:t>contrasting them with arrays</a:t>
            </a: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82531514"/>
      </p:ext>
    </p:extLst>
  </p:cSld>
  <p:clrMapOvr>
    <a:masterClrMapping/>
  </p:clrMapOvr>
  <mc:AlternateContent xmlns:mc="http://schemas.openxmlformats.org/markup-compatibility/2006">
    <mc:Choice xmlns:p14="http://schemas.microsoft.com/office/powerpoint/2010/main" Requires="p14">
      <p:transition spd="slow" p14:dur="2000" advTm="95867"/>
    </mc:Choice>
    <mc:Fallback>
      <p:transition spd="slow" advTm="9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a:t>
            </a:r>
            <a:r>
              <a:rPr lang="en-CA" dirty="0" smtClean="0"/>
              <a:t>topic, </a:t>
            </a:r>
            <a:r>
              <a:rPr lang="en-CA" dirty="0" smtClean="0"/>
              <a:t>you now</a:t>
            </a:r>
            <a:endParaRPr lang="en-CA" dirty="0"/>
          </a:p>
          <a:p>
            <a:pPr lvl="1"/>
            <a:r>
              <a:rPr lang="en-US" dirty="0" smtClean="0"/>
              <a:t>Have seen a brief review of the topics we have seen to this point:</a:t>
            </a:r>
          </a:p>
          <a:p>
            <a:pPr lvl="2"/>
            <a:r>
              <a:rPr lang="en-US" dirty="0" smtClean="0"/>
              <a:t>Most deal with the details of programming languages</a:t>
            </a:r>
          </a:p>
          <a:p>
            <a:pPr lvl="2"/>
            <a:r>
              <a:rPr lang="en-US" dirty="0" smtClean="0"/>
              <a:t>Some aspects covering the development of code</a:t>
            </a:r>
          </a:p>
          <a:p>
            <a:pPr lvl="1"/>
            <a:r>
              <a:rPr lang="en-US" dirty="0" smtClean="0"/>
              <a:t>Understand at the next topic:</a:t>
            </a:r>
          </a:p>
          <a:p>
            <a:pPr lvl="2"/>
            <a:r>
              <a:rPr lang="en-US" dirty="0" smtClean="0"/>
              <a:t>Addresses, pointers and dynamic memory allocation</a:t>
            </a:r>
          </a:p>
          <a:p>
            <a:pPr lvl="1"/>
            <a:r>
              <a:rPr lang="en-US" dirty="0" smtClean="0"/>
              <a:t>Know where we will go from here:</a:t>
            </a:r>
          </a:p>
          <a:p>
            <a:pPr lvl="2"/>
            <a:r>
              <a:rPr lang="en-US" dirty="0" smtClean="0"/>
              <a:t>Algorithms, classes and specifically linked lists</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2041"/>
    </mc:Choice>
    <mc:Fallback>
      <p:transition spd="slow" advTm="4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1652"/>
    </mc:Choice>
    <mc:Fallback>
      <p:transition spd="slow" advTm="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671"/>
    </mc:Choice>
    <mc:Fallback>
      <p:transition spd="slow" advTm="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8.3|7.7|24.5|12.7|25.1"/>
</p:tagLst>
</file>

<file path=ppt/tags/tag2.xml><?xml version="1.0" encoding="utf-8"?>
<p:tagLst xmlns:a="http://schemas.openxmlformats.org/drawingml/2006/main" xmlns:r="http://schemas.openxmlformats.org/officeDocument/2006/relationships" xmlns:p="http://schemas.openxmlformats.org/presentationml/2006/main">
  <p:tag name="TIMING" val="|11.4|8.3|7.7|24.5|12.7|25.1"/>
</p:tagLst>
</file>

<file path=ppt/tags/tag3.xml><?xml version="1.0" encoding="utf-8"?>
<p:tagLst xmlns:a="http://schemas.openxmlformats.org/drawingml/2006/main" xmlns:r="http://schemas.openxmlformats.org/officeDocument/2006/relationships" xmlns:p="http://schemas.openxmlformats.org/presentationml/2006/main">
  <p:tag name="TIMING" val="|10.6|5.1|9.1|7.7"/>
</p:tagLst>
</file>

<file path=ppt/tags/tag4.xml><?xml version="1.0" encoding="utf-8"?>
<p:tagLst xmlns:a="http://schemas.openxmlformats.org/drawingml/2006/main" xmlns:r="http://schemas.openxmlformats.org/officeDocument/2006/relationships" xmlns:p="http://schemas.openxmlformats.org/presentationml/2006/main">
  <p:tag name="TIMING" val="|27.5|5.6|11.9|28.5|6|3.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78688</TotalTime>
  <Words>479</Words>
  <Application>Microsoft Office PowerPoint</Application>
  <PresentationFormat>On-screen Show (4:3)</PresentationFormat>
  <Paragraphs>72</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Custom Design</vt:lpstr>
      <vt:lpstr>Section 1 summary</vt:lpstr>
      <vt:lpstr>Outline</vt:lpstr>
      <vt:lpstr>Review</vt:lpstr>
      <vt:lpstr>Review</vt:lpstr>
      <vt:lpstr>Next topic</vt:lpstr>
      <vt:lpstr>Subsequent topics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1422</cp:revision>
  <dcterms:created xsi:type="dcterms:W3CDTF">2009-09-11T23:00:44Z</dcterms:created>
  <dcterms:modified xsi:type="dcterms:W3CDTF">2020-08-14T21:13:04Z</dcterms:modified>
</cp:coreProperties>
</file>